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259" r:id="rId2"/>
    <p:sldId id="972" r:id="rId3"/>
    <p:sldId id="1015" r:id="rId4"/>
    <p:sldId id="1016" r:id="rId5"/>
    <p:sldId id="1017" r:id="rId6"/>
    <p:sldId id="1018" r:id="rId7"/>
    <p:sldId id="1020" r:id="rId8"/>
    <p:sldId id="1019" r:id="rId9"/>
    <p:sldId id="1021" r:id="rId10"/>
    <p:sldId id="1022" r:id="rId11"/>
    <p:sldId id="1023" r:id="rId12"/>
    <p:sldId id="1024" r:id="rId13"/>
    <p:sldId id="1025" r:id="rId14"/>
    <p:sldId id="1026" r:id="rId15"/>
    <p:sldId id="1027" r:id="rId16"/>
    <p:sldId id="1028" r:id="rId17"/>
    <p:sldId id="1029" r:id="rId18"/>
    <p:sldId id="1030" r:id="rId19"/>
    <p:sldId id="1031" r:id="rId20"/>
    <p:sldId id="1032" r:id="rId21"/>
    <p:sldId id="1033" r:id="rId22"/>
    <p:sldId id="1034" r:id="rId23"/>
    <p:sldId id="1036" r:id="rId24"/>
    <p:sldId id="1035" r:id="rId25"/>
    <p:sldId id="1037" r:id="rId26"/>
    <p:sldId id="1038" r:id="rId27"/>
    <p:sldId id="1039" r:id="rId28"/>
    <p:sldId id="1040" r:id="rId29"/>
  </p:sldIdLst>
  <p:sldSz cx="12192000" cy="6858000"/>
  <p:notesSz cx="7102475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622845-6266-4D00-96BA-1436A2147006}">
          <p14:sldIdLst>
            <p14:sldId id="259"/>
            <p14:sldId id="972"/>
            <p14:sldId id="1015"/>
            <p14:sldId id="1016"/>
            <p14:sldId id="1017"/>
            <p14:sldId id="1018"/>
            <p14:sldId id="1020"/>
            <p14:sldId id="1019"/>
            <p14:sldId id="1021"/>
            <p14:sldId id="1022"/>
            <p14:sldId id="1023"/>
            <p14:sldId id="1024"/>
            <p14:sldId id="1025"/>
            <p14:sldId id="1026"/>
            <p14:sldId id="1027"/>
            <p14:sldId id="1028"/>
            <p14:sldId id="1029"/>
            <p14:sldId id="1030"/>
            <p14:sldId id="1031"/>
            <p14:sldId id="1032"/>
            <p14:sldId id="1033"/>
            <p14:sldId id="1034"/>
            <p14:sldId id="1036"/>
            <p14:sldId id="1035"/>
            <p14:sldId id="1037"/>
            <p14:sldId id="1038"/>
            <p14:sldId id="1039"/>
            <p14:sldId id="104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k36x6teoh@goetheuniversitaet.onmicrosoft.com" initials="j" lastIdx="1" clrIdx="0">
    <p:extLst>
      <p:ext uri="{19B8F6BF-5375-455C-9EA6-DF929625EA0E}">
        <p15:presenceInfo xmlns:p15="http://schemas.microsoft.com/office/powerpoint/2012/main" userId="jk36x6teoh@goetheuniversitaet.onmicrosoft.com" providerId="None"/>
      </p:ext>
    </p:extLst>
  </p:cmAuthor>
  <p:cmAuthor id="2" name="Vovchenko Volodymyr" initials="VV" lastIdx="3" clrIdx="1">
    <p:extLst>
      <p:ext uri="{19B8F6BF-5375-455C-9EA6-DF929625EA0E}">
        <p15:presenceInfo xmlns:p15="http://schemas.microsoft.com/office/powerpoint/2012/main" userId="9971ad54b2be89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2EA6"/>
    <a:srgbClr val="A4A3A3"/>
    <a:srgbClr val="0808FF"/>
    <a:srgbClr val="3B3838"/>
    <a:srgbClr val="206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31" autoAdjust="0"/>
    <p:restoredTop sz="95000" autoAdjust="0"/>
  </p:normalViewPr>
  <p:slideViewPr>
    <p:cSldViewPr snapToGrid="0">
      <p:cViewPr varScale="1">
        <p:scale>
          <a:sx n="118" d="100"/>
          <a:sy n="118" d="100"/>
        </p:scale>
        <p:origin x="216" y="21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023093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961AF02B-09B0-4980-983D-27C0EDB561B5}" type="datetimeFigureOut">
              <a:rPr lang="uk-UA" smtClean="0"/>
              <a:t>01.05.23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7275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023093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2F0C5EC2-2CF5-460B-AE73-90022B24A42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36488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090274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62894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10965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000429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82897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664673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80308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928496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389309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968052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59399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525115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879564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952835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590124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27210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152978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755501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786836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566520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6753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24947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8125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77504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62468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52749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60229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90312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0185" y="53790"/>
            <a:ext cx="11271623" cy="2034987"/>
          </a:xfrm>
        </p:spPr>
        <p:txBody>
          <a:bodyPr anchor="b">
            <a:normAutofit/>
          </a:bodyPr>
          <a:lstStyle>
            <a:lvl1pPr algn="ctr">
              <a:defRPr sz="4400" b="1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398" y="2183414"/>
            <a:ext cx="10363199" cy="5559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Volodymyr Vovchenko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CBF37B5-78F5-4A7D-8B93-035842C50E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0703" y="4582035"/>
            <a:ext cx="5630583" cy="555922"/>
          </a:xfrm>
        </p:spPr>
        <p:txBody>
          <a:bodyPr>
            <a:normAutofit/>
          </a:bodyPr>
          <a:lstStyle>
            <a:lvl1pPr marL="0" indent="0" algn="ctr">
              <a:buNone/>
              <a:defRPr sz="2400" i="1"/>
            </a:lvl1pPr>
          </a:lstStyle>
          <a:p>
            <a:pPr lvl="0"/>
            <a:r>
              <a:rPr lang="en-US" dirty="0"/>
              <a:t>Conference, City, Country</a:t>
            </a:r>
            <a:endParaRPr lang="uk-UA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4FFC172-0F22-4283-A11C-0DC5E0AE85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3001" y="5019584"/>
            <a:ext cx="3845984" cy="555922"/>
          </a:xfrm>
        </p:spPr>
        <p:txBody>
          <a:bodyPr>
            <a:normAutofit/>
          </a:bodyPr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lang="en-US" dirty="0"/>
              <a:t>January 1, 2018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78850A6-F8A6-4A0B-B3FD-B128F2AAAD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398" y="2651537"/>
            <a:ext cx="10363199" cy="415925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Affiliation 1 &amp; Affiliation 2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0623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9EB41E-26C4-40E9-BDFE-31AA4607F9C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980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E0C373-8171-4426-B0B4-D377060F681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57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0542" y="1"/>
            <a:ext cx="11450917" cy="1165085"/>
          </a:xfrm>
        </p:spPr>
        <p:txBody>
          <a:bodyPr>
            <a:normAutofit/>
          </a:bodyPr>
          <a:lstStyle>
            <a:lvl1pPr>
              <a:defRPr sz="3000" b="1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542" y="1165086"/>
            <a:ext cx="11450917" cy="5065379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9" y="6356351"/>
            <a:ext cx="1733177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11295" y="6356351"/>
            <a:ext cx="7769411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E330716B-4A30-42ED-9EE2-313B727AF872}"/>
              </a:ext>
            </a:extLst>
          </p:cNvPr>
          <p:cNvCxnSpPr>
            <a:cxnSpLocks/>
          </p:cNvCxnSpPr>
          <p:nvPr userDrawn="1"/>
        </p:nvCxnSpPr>
        <p:spPr>
          <a:xfrm>
            <a:off x="525930" y="941290"/>
            <a:ext cx="11295529" cy="0"/>
          </a:xfrm>
          <a:prstGeom prst="line">
            <a:avLst/>
          </a:prstGeom>
          <a:ln w="38100" cap="rnd">
            <a:solidFill>
              <a:schemeClr val="accent1">
                <a:lumMod val="75000"/>
              </a:schemeClr>
            </a:solidFill>
            <a:miter lim="800000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E6D348-82C6-4292-BBB3-9B6596DDBA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79331" y="6467291"/>
            <a:ext cx="1142128" cy="34047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1/16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0397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B6DC0-C439-4E9C-83A1-0864A66907B2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267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BFA41-6503-4670-A030-C4026C269157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139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05502-1E5D-40B4-9172-D712644FEDD1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4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863152-FD27-4939-832D-B860C6DB12A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/16</a:t>
            </a:r>
            <a:endParaRPr lang="uk-UA" sz="18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5027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12853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18BA5-E72A-4B8B-9830-A8FD3E323A6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11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6E4F29-ED37-4848-985D-7E7F13267723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67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589" y="365127"/>
            <a:ext cx="114867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589" y="1825625"/>
            <a:ext cx="114867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Text sample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8589" y="6356351"/>
            <a:ext cx="17690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5975" y="6356350"/>
            <a:ext cx="78530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5681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vvovchenko@uh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vlvovch/PHYS6350-ComputationalPhysics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8.png"/><Relationship Id="rId4" Type="http://schemas.openxmlformats.org/officeDocument/2006/relationships/image" Target="../media/image21.png"/><Relationship Id="rId9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16B3BB-760D-4483-898C-0AAFC2D2C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8129" y="861587"/>
            <a:ext cx="9155737" cy="1403733"/>
          </a:xfrm>
        </p:spPr>
        <p:txBody>
          <a:bodyPr>
            <a:normAutofit/>
          </a:bodyPr>
          <a:lstStyle/>
          <a:p>
            <a:r>
              <a:rPr lang="en-US" sz="3200" dirty="0"/>
              <a:t>Computational Physics (PHYS6350)</a:t>
            </a:r>
            <a:endParaRPr lang="uk-UA" sz="3200" dirty="0">
              <a:latin typeface="+mn-lt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F5CCB10-5F85-4A67-A582-0AB3D4C70A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5244" y="5573114"/>
            <a:ext cx="7772399" cy="555922"/>
          </a:xfrm>
        </p:spPr>
        <p:txBody>
          <a:bodyPr>
            <a:norm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Instructor:</a:t>
            </a:r>
            <a:r>
              <a:rPr lang="en-US" dirty="0">
                <a:latin typeface="LM Sans 10" panose="00000500000000000000" pitchFamily="50" charset="0"/>
              </a:rPr>
              <a:t> Volodymyr Vovchenko (</a:t>
            </a:r>
            <a:r>
              <a:rPr lang="en-US" dirty="0">
                <a:latin typeface="LM Sans 10" panose="00000500000000000000" pitchFamily="50" charset="0"/>
                <a:hlinkClick r:id="rId3"/>
              </a:rPr>
              <a:t>vvovchenko@uh.edu</a:t>
            </a:r>
            <a:r>
              <a:rPr lang="en-US" dirty="0">
                <a:latin typeface="LM Sans 10" panose="00000500000000000000" pitchFamily="50" charset="0"/>
              </a:rPr>
              <a:t>)</a:t>
            </a:r>
            <a:endParaRPr lang="uk-UA" dirty="0"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65EF24-B924-4E01-A6E6-6BC0EA434E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1487" y="2444101"/>
            <a:ext cx="8419909" cy="415925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LM Sans 10" panose="00000500000000000000" pitchFamily="50" charset="0"/>
              </a:rPr>
              <a:t>Lecture 16: Partial Differential Equations Part II</a:t>
            </a:r>
            <a:endParaRPr lang="uk-UA" sz="2200" dirty="0">
              <a:latin typeface="+mj-lt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796605-FB44-46DD-8F22-288AE931FB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67448" y="4896146"/>
            <a:ext cx="4447989" cy="415925"/>
          </a:xfrm>
        </p:spPr>
        <p:txBody>
          <a:bodyPr>
            <a:normAutofit/>
          </a:bodyPr>
          <a:lstStyle/>
          <a:p>
            <a:r>
              <a:rPr lang="en-US" dirty="0">
                <a:latin typeface="LM Sans 10" panose="00000500000000000000" pitchFamily="50" charset="0"/>
              </a:rPr>
              <a:t>March 23, 2023</a:t>
            </a:r>
            <a:endParaRPr lang="uk-UA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7D74D978-C625-42FF-9C54-2ECC393DA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212" y="656174"/>
            <a:ext cx="753572" cy="63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DF7582-D44D-F927-860D-231B612B2A3A}"/>
              </a:ext>
            </a:extLst>
          </p:cNvPr>
          <p:cNvSpPr txBox="1"/>
          <p:nvPr/>
        </p:nvSpPr>
        <p:spPr>
          <a:xfrm>
            <a:off x="325785" y="6337559"/>
            <a:ext cx="10786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Course materials: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>
                <a:hlinkClick r:id="rId5"/>
              </a:rPr>
              <a:t>https://github.com/vlvovch/PHYS6350-ComputationalPhysics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1402D0-2E7B-F0A2-0E5D-5EFCBFF23E69}"/>
              </a:ext>
            </a:extLst>
          </p:cNvPr>
          <p:cNvSpPr txBox="1"/>
          <p:nvPr/>
        </p:nvSpPr>
        <p:spPr>
          <a:xfrm>
            <a:off x="2150363" y="3108574"/>
            <a:ext cx="915573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  <a:ea typeface="DejaVu Sans"/>
              </a:rPr>
              <a:t>Initial value problems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Heat equation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Wave equation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F00903-81C7-3F30-9345-C6F873CBF235}"/>
              </a:ext>
            </a:extLst>
          </p:cNvPr>
          <p:cNvSpPr txBox="1"/>
          <p:nvPr/>
        </p:nvSpPr>
        <p:spPr>
          <a:xfrm>
            <a:off x="1269231" y="4312565"/>
            <a:ext cx="96444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+mj-lt"/>
                <a:ea typeface="DejaVu Sans"/>
              </a:rPr>
              <a:t>Reference: Chapter 9</a:t>
            </a:r>
            <a:r>
              <a:rPr lang="en-US" sz="2000" dirty="0">
                <a:effectLst/>
                <a:latin typeface="+mj-lt"/>
                <a:ea typeface="DejaVu Sans"/>
              </a:rPr>
              <a:t> of </a:t>
            </a:r>
            <a:r>
              <a:rPr lang="en-US" sz="2000" i="1" kern="150" dirty="0">
                <a:solidFill>
                  <a:srgbClr val="222222"/>
                </a:solidFill>
                <a:effectLst/>
                <a:latin typeface="+mj-lt"/>
                <a:ea typeface="Times New Roman" panose="02020603050405020304" pitchFamily="18" charset="0"/>
              </a:rPr>
              <a:t>Computational Physics</a:t>
            </a:r>
            <a:r>
              <a:rPr lang="en-US" sz="2000" kern="150" dirty="0">
                <a:solidFill>
                  <a:srgbClr val="222222"/>
                </a:solidFill>
                <a:effectLst/>
                <a:latin typeface="+mj-lt"/>
                <a:ea typeface="Times New Roman" panose="02020603050405020304" pitchFamily="18" charset="0"/>
              </a:rPr>
              <a:t> by Mark Newman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2227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Try a larger space step to compensate for large time step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322F2B-593D-6A05-F3CD-EEBCD7436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684" y="1165086"/>
            <a:ext cx="3378632" cy="10161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4CEBAA-3136-B1F0-6D9F-C6E116A87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352" y="2493700"/>
            <a:ext cx="4387295" cy="378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1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Implicit scheme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3BE5A4-1260-AF32-A856-74CD86040B32}"/>
              </a:ext>
            </a:extLst>
          </p:cNvPr>
          <p:cNvSpPr/>
          <p:nvPr/>
        </p:nvSpPr>
        <p:spPr>
          <a:xfrm>
            <a:off x="767980" y="1611212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Time derivative approximated by backward difference</a:t>
            </a:r>
            <a:endParaRPr lang="en-US" sz="2000" baseline="-25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6E73DF-FE7D-425A-28A9-BF6BBF3DFEFE}"/>
              </a:ext>
            </a:extLst>
          </p:cNvPr>
          <p:cNvSpPr/>
          <p:nvPr/>
        </p:nvSpPr>
        <p:spPr>
          <a:xfrm>
            <a:off x="767980" y="2700291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This gives the following discretized PDE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DE83B8-8759-AECC-77DF-C4696A1EB7FA}"/>
              </a:ext>
            </a:extLst>
          </p:cNvPr>
          <p:cNvSpPr/>
          <p:nvPr/>
        </p:nvSpPr>
        <p:spPr>
          <a:xfrm>
            <a:off x="767980" y="3503797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Discretized form</a:t>
            </a:r>
            <a:endParaRPr lang="en-US" sz="2000" baseline="-25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B73EF9-9629-5C6B-0C21-ABF266339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562" y="1072045"/>
            <a:ext cx="936876" cy="4684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24299C-9F4E-CDC2-42A7-B17B8152D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037" y="2178145"/>
            <a:ext cx="2599925" cy="468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6546EF-4AA4-F2E3-02FB-2C863713C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082" y="3161462"/>
            <a:ext cx="3853835" cy="4488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EA8CDE-A6EF-A2CC-70DB-BF983A8A5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5259" y="3964403"/>
            <a:ext cx="4741479" cy="3429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BF10890-947E-3022-D532-CBE277AF7F1D}"/>
              </a:ext>
            </a:extLst>
          </p:cNvPr>
          <p:cNvSpPr/>
          <p:nvPr/>
        </p:nvSpPr>
        <p:spPr>
          <a:xfrm>
            <a:off x="767980" y="4374093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Tridiagonal system of linear equations at each step</a:t>
            </a:r>
            <a:endParaRPr lang="en-US" sz="2000" baseline="-250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3C145F4-45BD-4A00-BEE6-23BA3B217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5998" y="4914189"/>
            <a:ext cx="5080000" cy="3302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9DD8B37-B0D3-38D9-BAFB-8338767A9410}"/>
              </a:ext>
            </a:extLst>
          </p:cNvPr>
          <p:cNvSpPr/>
          <p:nvPr/>
        </p:nvSpPr>
        <p:spPr>
          <a:xfrm>
            <a:off x="767980" y="5384375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Neumann stability analysis: method is stable for any r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2166045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Implicit scheme for heat equation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B73EF9-9629-5C6B-0C21-ABF266339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959" y="1165086"/>
            <a:ext cx="1078082" cy="5390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8062BA-CDFD-8090-16CA-482305923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95" y="2157003"/>
            <a:ext cx="4657735" cy="3500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AD0AE6-FC97-7752-E1A9-5C386E53D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3950" y="2425553"/>
            <a:ext cx="5135055" cy="246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79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Implicit scheme: large time step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BCD33C-029D-8090-5DDE-651A66B81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743" y="1378931"/>
            <a:ext cx="5359971" cy="463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23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Crank-Nicolson scheme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3BE5A4-1260-AF32-A856-74CD86040B32}"/>
              </a:ext>
            </a:extLst>
          </p:cNvPr>
          <p:cNvSpPr/>
          <p:nvPr/>
        </p:nvSpPr>
        <p:spPr>
          <a:xfrm>
            <a:off x="767980" y="1611212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“Average” between forward and backward difference</a:t>
            </a:r>
            <a:endParaRPr lang="en-US" sz="2000" baseline="-25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6E73DF-FE7D-425A-28A9-BF6BBF3DFEFE}"/>
              </a:ext>
            </a:extLst>
          </p:cNvPr>
          <p:cNvSpPr/>
          <p:nvPr/>
        </p:nvSpPr>
        <p:spPr>
          <a:xfrm>
            <a:off x="767980" y="2700291"/>
            <a:ext cx="88056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Essentially a trapezoidal rule for the time integration (more accurate than forward/backward differences)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DE83B8-8759-AECC-77DF-C4696A1EB7FA}"/>
              </a:ext>
            </a:extLst>
          </p:cNvPr>
          <p:cNvSpPr/>
          <p:nvPr/>
        </p:nvSpPr>
        <p:spPr>
          <a:xfrm>
            <a:off x="767980" y="3771335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Discretized form</a:t>
            </a:r>
            <a:endParaRPr lang="en-US" sz="2000" baseline="-25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B73EF9-9629-5C6B-0C21-ABF266339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562" y="1072045"/>
            <a:ext cx="936876" cy="4684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6546EF-4AA4-F2E3-02FB-2C863713C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082" y="3429000"/>
            <a:ext cx="3853835" cy="44884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BF10890-947E-3022-D532-CBE277AF7F1D}"/>
              </a:ext>
            </a:extLst>
          </p:cNvPr>
          <p:cNvSpPr/>
          <p:nvPr/>
        </p:nvSpPr>
        <p:spPr>
          <a:xfrm>
            <a:off x="767980" y="4701296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Tridiagonal system of linear equations at each step</a:t>
            </a:r>
            <a:endParaRPr lang="en-US" sz="2000" baseline="-25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DD8B37-B0D3-38D9-BAFB-8338767A9410}"/>
              </a:ext>
            </a:extLst>
          </p:cNvPr>
          <p:cNvSpPr/>
          <p:nvPr/>
        </p:nvSpPr>
        <p:spPr>
          <a:xfrm>
            <a:off x="767980" y="6031367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Neumann stability analysis: method is stable for any r</a:t>
            </a:r>
            <a:endParaRPr lang="en-US" sz="20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F16816-A596-BB6E-FCD6-BD30D2F36A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9311" y="2021391"/>
            <a:ext cx="3093378" cy="551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CDD5CF-87AF-C700-0AC2-A5C24EFC3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798" y="4241204"/>
            <a:ext cx="7772400" cy="4250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C93748-8B74-9A3A-B12F-62E48BA86A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348" y="5330283"/>
            <a:ext cx="73533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96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Crank-Nicolson scheme: large time step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75B8A7-3F33-B41E-718C-FE11012EC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411" y="1504823"/>
            <a:ext cx="5425178" cy="469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90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Heat equation in two dimensions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B5ECA6-9B08-6145-3681-6AAB3CBE9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364" y="1265370"/>
            <a:ext cx="9957271" cy="445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163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Heat equation in two dimensions: FTCS scheme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570FF5-9C84-C1F4-C98F-CAB8B6F03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718" y="1253508"/>
            <a:ext cx="8524563" cy="512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04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Heat equation in two dimensions: FTCS scheme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F3E95-39DD-A8B8-F85E-7817B4C9A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084" y="1385534"/>
            <a:ext cx="6805831" cy="486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421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Wave equation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1B678B-66B2-EECD-A452-19E189717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47" y="1302893"/>
            <a:ext cx="11266112" cy="464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160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EAA014-8B46-47C7-B723-4D6ACEB4F8A0}"/>
              </a:ext>
            </a:extLst>
          </p:cNvPr>
          <p:cNvSpPr/>
          <p:nvPr/>
        </p:nvSpPr>
        <p:spPr>
          <a:xfrm>
            <a:off x="767980" y="1251691"/>
            <a:ext cx="71110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Many PDEs describe time evolution of fields u(</a:t>
            </a:r>
            <a:r>
              <a:rPr lang="en-US" sz="2000" dirty="0" err="1"/>
              <a:t>t,x</a:t>
            </a:r>
            <a:r>
              <a:rPr lang="en-US" sz="2000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Initial value problem in PDEs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DAA315-8DA7-57E7-479F-D67B62B1A867}"/>
              </a:ext>
            </a:extLst>
          </p:cNvPr>
          <p:cNvSpPr/>
          <p:nvPr/>
        </p:nvSpPr>
        <p:spPr>
          <a:xfrm>
            <a:off x="767980" y="1687792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For example </a:t>
            </a:r>
            <a:r>
              <a:rPr lang="en-US" sz="2000" i="1" dirty="0"/>
              <a:t>heat equation </a:t>
            </a:r>
            <a:r>
              <a:rPr lang="en-US" sz="2000" dirty="0"/>
              <a:t>describing the temperature profile</a:t>
            </a:r>
            <a:endParaRPr lang="en-US" sz="20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567CBD-500B-C7A1-B1F8-C7EDFF6E3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038" y="2087902"/>
            <a:ext cx="1061924" cy="4867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3BE5A4-1260-AF32-A856-74CD86040B32}"/>
              </a:ext>
            </a:extLst>
          </p:cNvPr>
          <p:cNvSpPr/>
          <p:nvPr/>
        </p:nvSpPr>
        <p:spPr>
          <a:xfrm>
            <a:off x="767980" y="2896106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This equation describes the time evolution of u(</a:t>
            </a:r>
            <a:r>
              <a:rPr lang="en-US" sz="2000" dirty="0" err="1"/>
              <a:t>t,x</a:t>
            </a:r>
            <a:r>
              <a:rPr lang="en-US" sz="2000" dirty="0"/>
              <a:t>) given initial profile</a:t>
            </a:r>
            <a:endParaRPr lang="en-US" sz="2000" baseline="-25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6C565D-EDEC-9C47-7EB4-0E5264660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6830" y="3406749"/>
            <a:ext cx="1598340" cy="2585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C6E73DF-FE7D-425A-28A9-BF6BBF3DFEFE}"/>
              </a:ext>
            </a:extLst>
          </p:cNvPr>
          <p:cNvSpPr/>
          <p:nvPr/>
        </p:nvSpPr>
        <p:spPr>
          <a:xfrm>
            <a:off x="767980" y="3704310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and boundary conditions</a:t>
            </a:r>
            <a:endParaRPr lang="en-US" sz="2000" baseline="-25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8F3D53-C2D2-772D-174D-C3783D78E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5915" y="4208582"/>
            <a:ext cx="1780170" cy="60786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CABDC17-18D8-FD14-DF6D-C7204B1B97CF}"/>
              </a:ext>
            </a:extLst>
          </p:cNvPr>
          <p:cNvSpPr/>
          <p:nvPr/>
        </p:nvSpPr>
        <p:spPr>
          <a:xfrm>
            <a:off x="767980" y="5079010"/>
            <a:ext cx="88056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If boundary conditions are static, the solution will approach a stationary profile at large times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3247966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Finite difference approach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65D360-1117-5646-CE6E-7EDA1D810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32" y="1165086"/>
            <a:ext cx="9757299" cy="462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026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Wave equation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5C479-5B48-446F-8B19-F237E237D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19" y="1885944"/>
            <a:ext cx="5417265" cy="3485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412006-4917-08F3-2C97-ABC8C16D3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736" y="2278030"/>
            <a:ext cx="5283747" cy="247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411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Wave equation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F809CB-666F-EF0A-4716-2F922034C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91" y="2124924"/>
            <a:ext cx="4474554" cy="23725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B7C8B2-CC98-F937-B04B-D2E392600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340" y="1460628"/>
            <a:ext cx="4888205" cy="37011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AF1C34C-7992-A6E7-F0FB-F8D74887B451}"/>
              </a:ext>
            </a:extLst>
          </p:cNvPr>
          <p:cNvSpPr/>
          <p:nvPr/>
        </p:nvSpPr>
        <p:spPr>
          <a:xfrm>
            <a:off x="798991" y="5614498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FTCS scheme is unstable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2986446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Wave equation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F809CB-666F-EF0A-4716-2F922034C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91" y="2124924"/>
            <a:ext cx="4474554" cy="23725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AF1C34C-7992-A6E7-F0FB-F8D74887B451}"/>
              </a:ext>
            </a:extLst>
          </p:cNvPr>
          <p:cNvSpPr/>
          <p:nvPr/>
        </p:nvSpPr>
        <p:spPr>
          <a:xfrm>
            <a:off x="798991" y="5614498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FTCS scheme is unstable</a:t>
            </a:r>
            <a:endParaRPr lang="en-US" sz="2000" baseline="-25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BF1603-66B4-50A8-DBEF-2CCE5491B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700" y="1723722"/>
            <a:ext cx="444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43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Wave equation: other schemes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DACC45-36F7-6B58-75B0-F5C7B8D8C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83" y="1296574"/>
            <a:ext cx="8235829" cy="1553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1E8D26-DB7B-6154-3E4D-0A2DA8972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8668" y="3860644"/>
            <a:ext cx="8074657" cy="15531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F39E8C-53ED-F688-362D-8625C9DBE794}"/>
              </a:ext>
            </a:extLst>
          </p:cNvPr>
          <p:cNvSpPr txBox="1"/>
          <p:nvPr/>
        </p:nvSpPr>
        <p:spPr>
          <a:xfrm>
            <a:off x="2192784" y="3222594"/>
            <a:ext cx="6577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Stable, but has exponential decay (waves don’t propagate forever)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D13D31-025B-F4D5-7635-EEBE01F2D343}"/>
              </a:ext>
            </a:extLst>
          </p:cNvPr>
          <p:cNvSpPr txBox="1"/>
          <p:nvPr/>
        </p:nvSpPr>
        <p:spPr>
          <a:xfrm>
            <a:off x="2192783" y="5734021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Stable, no growth or decay</a:t>
            </a:r>
          </a:p>
        </p:txBody>
      </p:sp>
    </p:spTree>
    <p:extLst>
      <p:ext uri="{BB962C8B-B14F-4D97-AF65-F5344CB8AC3E}">
        <p14:creationId xmlns:p14="http://schemas.microsoft.com/office/powerpoint/2010/main" val="2216623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Wave equation with Crank-Nicolson scheme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5D610F-8502-0119-3584-8DA59D2EA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828" y="1479999"/>
            <a:ext cx="6420343" cy="495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261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Wave equation: Comparison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99C009-B9D3-4058-EAD7-7E0DB6A3E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066" y="1521903"/>
            <a:ext cx="5711868" cy="407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97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Wave equation: Pulses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367CD823-557E-7B82-9C7C-96F166018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12" y="1619558"/>
            <a:ext cx="444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942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Wave equation: Pulses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367CD823-557E-7B82-9C7C-96F166018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12" y="1619558"/>
            <a:ext cx="4445000" cy="317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9B5171-7BB8-0470-27EC-C3EB62C5E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030" y="1619558"/>
            <a:ext cx="444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12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EAA014-8B46-47C7-B723-4D6ACEB4F8A0}"/>
              </a:ext>
            </a:extLst>
          </p:cNvPr>
          <p:cNvSpPr/>
          <p:nvPr/>
        </p:nvSpPr>
        <p:spPr>
          <a:xfrm>
            <a:off x="767980" y="1604260"/>
            <a:ext cx="8637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First, one discretizes the spatial coordinate into a grid with N+1 points, i.e.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Finite difference approach to heat equation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3BE5A4-1260-AF32-A856-74CD86040B32}"/>
              </a:ext>
            </a:extLst>
          </p:cNvPr>
          <p:cNvSpPr/>
          <p:nvPr/>
        </p:nvSpPr>
        <p:spPr>
          <a:xfrm>
            <a:off x="767980" y="2504459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The spatial 2nd derivative is approximate with central difference</a:t>
            </a:r>
            <a:endParaRPr lang="en-US" sz="2000" baseline="-25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6E73DF-FE7D-425A-28A9-BF6BBF3DFEFE}"/>
              </a:ext>
            </a:extLst>
          </p:cNvPr>
          <p:cNvSpPr/>
          <p:nvPr/>
        </p:nvSpPr>
        <p:spPr>
          <a:xfrm>
            <a:off x="767980" y="3704310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How to discretize time derivative?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ABDC17-18D8-FD14-DF6D-C7204B1B97CF}"/>
              </a:ext>
            </a:extLst>
          </p:cNvPr>
          <p:cNvSpPr/>
          <p:nvPr/>
        </p:nvSpPr>
        <p:spPr>
          <a:xfrm>
            <a:off x="767980" y="4186707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Three common options:</a:t>
            </a:r>
            <a:endParaRPr lang="en-US" sz="2000" baseline="-25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CBEEBC-285C-0DF1-CAFF-FEE22A613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282" y="2111805"/>
            <a:ext cx="2801435" cy="2605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92B432-9456-B588-0812-E10D36A26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037" y="1091620"/>
            <a:ext cx="1061924" cy="4867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BF7A9D-91BF-67F8-FB08-977B90C2B7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803" y="3036624"/>
            <a:ext cx="3390394" cy="5090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4FD2303-89BD-C099-A387-15E43D427E49}"/>
              </a:ext>
            </a:extLst>
          </p:cNvPr>
          <p:cNvSpPr txBox="1"/>
          <p:nvPr/>
        </p:nvSpPr>
        <p:spPr>
          <a:xfrm>
            <a:off x="767980" y="4669104"/>
            <a:ext cx="27286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FTCS scheme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Implicit scheme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Crank-Nicolson method</a:t>
            </a:r>
          </a:p>
        </p:txBody>
      </p:sp>
    </p:spTree>
    <p:extLst>
      <p:ext uri="{BB962C8B-B14F-4D97-AF65-F5344CB8AC3E}">
        <p14:creationId xmlns:p14="http://schemas.microsoft.com/office/powerpoint/2010/main" val="3580766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EAA014-8B46-47C7-B723-4D6ACEB4F8A0}"/>
              </a:ext>
            </a:extLst>
          </p:cNvPr>
          <p:cNvSpPr/>
          <p:nvPr/>
        </p:nvSpPr>
        <p:spPr>
          <a:xfrm>
            <a:off x="767980" y="1604260"/>
            <a:ext cx="8637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FTCS (Forward Time Centered Space) scheme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Finite difference approach to heat equation: FTCS scheme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3BE5A4-1260-AF32-A856-74CD86040B32}"/>
              </a:ext>
            </a:extLst>
          </p:cNvPr>
          <p:cNvSpPr/>
          <p:nvPr/>
        </p:nvSpPr>
        <p:spPr>
          <a:xfrm>
            <a:off x="767980" y="2120387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Time derivative approximated by forward difference</a:t>
            </a:r>
            <a:endParaRPr lang="en-US" sz="2000" baseline="-25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6E73DF-FE7D-425A-28A9-BF6BBF3DFEFE}"/>
              </a:ext>
            </a:extLst>
          </p:cNvPr>
          <p:cNvSpPr/>
          <p:nvPr/>
        </p:nvSpPr>
        <p:spPr>
          <a:xfrm>
            <a:off x="767980" y="3100401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This gives the following discretized PDE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ABDC17-18D8-FD14-DF6D-C7204B1B97CF}"/>
              </a:ext>
            </a:extLst>
          </p:cNvPr>
          <p:cNvSpPr/>
          <p:nvPr/>
        </p:nvSpPr>
        <p:spPr>
          <a:xfrm>
            <a:off x="767979" y="4080415"/>
            <a:ext cx="94754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The method is explicit: to evaluate </a:t>
            </a:r>
            <a:r>
              <a:rPr lang="en-US" sz="2000" i="1" dirty="0"/>
              <a:t>u(</a:t>
            </a:r>
            <a:r>
              <a:rPr lang="en-US" sz="2000" i="1" dirty="0" err="1"/>
              <a:t>t+h,x</a:t>
            </a:r>
            <a:r>
              <a:rPr lang="en-US" sz="2000" i="1" dirty="0"/>
              <a:t>)</a:t>
            </a:r>
            <a:r>
              <a:rPr lang="en-US" sz="2000" dirty="0"/>
              <a:t> one only needs </a:t>
            </a:r>
            <a:r>
              <a:rPr lang="en-US" sz="2000" i="1" dirty="0"/>
              <a:t>u(</a:t>
            </a:r>
            <a:r>
              <a:rPr lang="en-US" sz="2000" i="1" dirty="0" err="1"/>
              <a:t>t,x</a:t>
            </a:r>
            <a:r>
              <a:rPr lang="en-US" sz="2000" i="1" dirty="0"/>
              <a:t>) </a:t>
            </a:r>
            <a:r>
              <a:rPr lang="en-US" sz="2000" dirty="0"/>
              <a:t>at the present time</a:t>
            </a:r>
            <a:endParaRPr lang="en-US" sz="20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D28C56-F067-B037-2850-7C9F32FC2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670" y="2636514"/>
            <a:ext cx="2226659" cy="4638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584C66-AC15-61E1-647F-09FA124F1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370" y="3571240"/>
            <a:ext cx="4023260" cy="430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32708A-CD16-0FC6-0AA8-CB95C1840B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649" y="4981968"/>
            <a:ext cx="5092700" cy="342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8DE83B8-8759-AECC-77DF-C4696A1EB7FA}"/>
              </a:ext>
            </a:extLst>
          </p:cNvPr>
          <p:cNvSpPr/>
          <p:nvPr/>
        </p:nvSpPr>
        <p:spPr>
          <a:xfrm>
            <a:off x="767980" y="4581858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Discretized form</a:t>
            </a:r>
            <a:endParaRPr lang="en-US" sz="2000" baseline="-25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2178C7-3390-6ABC-F36A-BCFE14B83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199" y="5511968"/>
            <a:ext cx="1117600" cy="673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B73EF9-9629-5C6B-0C21-ABF266339E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7562" y="1072045"/>
            <a:ext cx="936876" cy="46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596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FTCS scheme for heat equation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B73EF9-9629-5C6B-0C21-ABF266339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562" y="1072045"/>
            <a:ext cx="936876" cy="4684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E0D3F9-AFCC-52BB-6246-600277AF2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60" y="1849342"/>
            <a:ext cx="5265525" cy="3159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F20AE2-87A4-2787-6C8E-CD686C884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3917" y="2157003"/>
            <a:ext cx="5213681" cy="235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22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Example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ED907F-2423-29AF-ED19-C04B0E187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52" y="1127229"/>
            <a:ext cx="10808906" cy="13441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A0082B-291B-B1C7-B5D1-AE2758B56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538" y="2577129"/>
            <a:ext cx="4498722" cy="38901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46A53D-5CC9-1AFA-00F3-7A6DF8E37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052" y="2661175"/>
            <a:ext cx="2914650" cy="2317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70E6DD-E65B-0C8E-7619-7538EB8629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052" y="5358477"/>
            <a:ext cx="2979281" cy="86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Animation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ED907F-2423-29AF-ED19-C04B0E187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919" y="1208645"/>
            <a:ext cx="8628162" cy="1072978"/>
          </a:xfrm>
          <a:prstGeom prst="rect">
            <a:avLst/>
          </a:prstGeo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C60B636E-D2B7-BA80-9EBE-2ED785D3A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9044" y="2446711"/>
            <a:ext cx="5213912" cy="372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842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Try a larger time step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9F6472-283B-F99B-10DD-8CB06622E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223" y="1262107"/>
            <a:ext cx="5553553" cy="47682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D30662-A2E2-216C-C05D-462E4D66FBC8}"/>
              </a:ext>
            </a:extLst>
          </p:cNvPr>
          <p:cNvSpPr txBox="1"/>
          <p:nvPr/>
        </p:nvSpPr>
        <p:spPr>
          <a:xfrm>
            <a:off x="370541" y="6268195"/>
            <a:ext cx="343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method is unstable if r &gt; 0.5</a:t>
            </a:r>
          </a:p>
        </p:txBody>
      </p:sp>
    </p:spTree>
    <p:extLst>
      <p:ext uri="{BB962C8B-B14F-4D97-AF65-F5344CB8AC3E}">
        <p14:creationId xmlns:p14="http://schemas.microsoft.com/office/powerpoint/2010/main" val="78607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Stability analysis: Neumann method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D30662-A2E2-216C-C05D-462E4D66FBC8}"/>
                  </a:ext>
                </a:extLst>
              </p:cNvPr>
              <p:cNvSpPr txBox="1"/>
              <p:nvPr/>
            </p:nvSpPr>
            <p:spPr>
              <a:xfrm>
                <a:off x="548566" y="1226856"/>
                <a:ext cx="4750275" cy="382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Recall Fourier transform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𝑖𝑘𝑥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D30662-A2E2-216C-C05D-462E4D66F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566" y="1226856"/>
                <a:ext cx="4750275" cy="382797"/>
              </a:xfrm>
              <a:prstGeom prst="rect">
                <a:avLst/>
              </a:prstGeom>
              <a:blipFill>
                <a:blip r:embed="rId3"/>
                <a:stretch>
                  <a:fillRect l="-1067" t="-103226" b="-16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69735E-2217-B033-8160-088EDCF6E3D3}"/>
                  </a:ext>
                </a:extLst>
              </p:cNvPr>
              <p:cNvSpPr txBox="1"/>
              <p:nvPr/>
            </p:nvSpPr>
            <p:spPr>
              <a:xfrm>
                <a:off x="548566" y="1751490"/>
                <a:ext cx="5107552" cy="3782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Analyze the following solutions: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𝑖𝑘𝑥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69735E-2217-B033-8160-088EDCF6E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566" y="1751490"/>
                <a:ext cx="5107552" cy="378245"/>
              </a:xfrm>
              <a:prstGeom prst="rect">
                <a:avLst/>
              </a:prstGeom>
              <a:blipFill>
                <a:blip r:embed="rId4"/>
                <a:stretch>
                  <a:fillRect l="-993" t="-3226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0AF5990-1394-C7FA-34C2-1AD6FF327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4488" y="2716139"/>
            <a:ext cx="4023260" cy="4307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DBB0BF-6BB1-8DA3-5F9E-5129908BF65D}"/>
              </a:ext>
            </a:extLst>
          </p:cNvPr>
          <p:cNvSpPr txBox="1"/>
          <p:nvPr/>
        </p:nvSpPr>
        <p:spPr>
          <a:xfrm>
            <a:off x="548566" y="2337894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Plugging into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41CB86-E7DC-0215-1CBA-62170F21CA31}"/>
              </a:ext>
            </a:extLst>
          </p:cNvPr>
          <p:cNvSpPr txBox="1"/>
          <p:nvPr/>
        </p:nvSpPr>
        <p:spPr>
          <a:xfrm>
            <a:off x="548566" y="3244334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gets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D854DDA-A8DA-E2AB-5C87-0C4F259BB6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06933" y="3680788"/>
            <a:ext cx="3298369" cy="2189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AA1311-D06B-BA6F-33AE-D33156424164}"/>
              </a:ext>
            </a:extLst>
          </p:cNvPr>
          <p:cNvSpPr txBox="1"/>
          <p:nvPr/>
        </p:nvSpPr>
        <p:spPr>
          <a:xfrm>
            <a:off x="572451" y="3966108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i.e.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8579213-2EF5-AD81-B5B7-3819ECA1D0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60568" y="4507406"/>
            <a:ext cx="4991100" cy="190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2DB6964-6147-EC64-7222-7FF03D6AE9A8}"/>
              </a:ext>
            </a:extLst>
          </p:cNvPr>
          <p:cNvSpPr txBox="1"/>
          <p:nvPr/>
        </p:nvSpPr>
        <p:spPr>
          <a:xfrm>
            <a:off x="548566" y="4882014"/>
            <a:ext cx="309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method is stable if r&lt;1/2</a:t>
            </a:r>
          </a:p>
        </p:txBody>
      </p:sp>
    </p:spTree>
    <p:extLst>
      <p:ext uri="{BB962C8B-B14F-4D97-AF65-F5344CB8AC3E}">
        <p14:creationId xmlns:p14="http://schemas.microsoft.com/office/powerpoint/2010/main" val="32247403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tin Modern (Beamer-like)">
      <a:majorFont>
        <a:latin typeface="LM Sans 10"/>
        <a:ea typeface=""/>
        <a:cs typeface=""/>
      </a:majorFont>
      <a:minorFont>
        <a:latin typeface="LM Sans 10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ceStandard.potx" id="{68DB5CD3-6005-4466-AA38-EBD4F9E1AFDA}" vid="{31E8EE0F-63EF-41D6-BECB-9725E0583DB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541</TotalTime>
  <Words>507</Words>
  <Application>Microsoft Macintosh PowerPoint</Application>
  <PresentationFormat>Widescreen</PresentationFormat>
  <Paragraphs>102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Cambria Math</vt:lpstr>
      <vt:lpstr>Gill Sans MT</vt:lpstr>
      <vt:lpstr>LM Sans 10</vt:lpstr>
      <vt:lpstr>Тема Office</vt:lpstr>
      <vt:lpstr>Computational Physics (PHYS6350)</vt:lpstr>
      <vt:lpstr>Initial value problem in PDEs</vt:lpstr>
      <vt:lpstr>Finite difference approach to heat equation</vt:lpstr>
      <vt:lpstr>Finite difference approach to heat equation: FTCS scheme</vt:lpstr>
      <vt:lpstr>FTCS scheme for heat equation</vt:lpstr>
      <vt:lpstr>Example</vt:lpstr>
      <vt:lpstr>Animation</vt:lpstr>
      <vt:lpstr>Try a larger time step</vt:lpstr>
      <vt:lpstr>Stability analysis: Neumann method</vt:lpstr>
      <vt:lpstr>Try a larger space step to compensate for large time step</vt:lpstr>
      <vt:lpstr>Implicit scheme</vt:lpstr>
      <vt:lpstr>Implicit scheme for heat equation</vt:lpstr>
      <vt:lpstr>Implicit scheme: large time step</vt:lpstr>
      <vt:lpstr>Crank-Nicolson scheme</vt:lpstr>
      <vt:lpstr>Crank-Nicolson scheme: large time step</vt:lpstr>
      <vt:lpstr>Heat equation in two dimensions</vt:lpstr>
      <vt:lpstr>Heat equation in two dimensions: FTCS scheme</vt:lpstr>
      <vt:lpstr>Heat equation in two dimensions: FTCS scheme</vt:lpstr>
      <vt:lpstr>Wave equation</vt:lpstr>
      <vt:lpstr>Finite difference approach</vt:lpstr>
      <vt:lpstr>Wave equation</vt:lpstr>
      <vt:lpstr>Wave equation</vt:lpstr>
      <vt:lpstr>Wave equation</vt:lpstr>
      <vt:lpstr>Wave equation: other schemes</vt:lpstr>
      <vt:lpstr>Wave equation with Crank-Nicolson scheme</vt:lpstr>
      <vt:lpstr>Wave equation: Comparison</vt:lpstr>
      <vt:lpstr>Wave equation: Pulses</vt:lpstr>
      <vt:lpstr>Wave equation: Pulses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Physics (PHYS6350)</dc:title>
  <dc:creator>Vovchenko Volodymyr</dc:creator>
  <cp:lastModifiedBy>Vovchenko, Volodymyr</cp:lastModifiedBy>
  <cp:revision>1220</cp:revision>
  <cp:lastPrinted>2018-05-12T22:28:36Z</cp:lastPrinted>
  <dcterms:created xsi:type="dcterms:W3CDTF">2018-05-07T16:28:28Z</dcterms:created>
  <dcterms:modified xsi:type="dcterms:W3CDTF">2023-05-02T02:24:02Z</dcterms:modified>
</cp:coreProperties>
</file>